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455" r:id="rId3"/>
    <p:sldId id="363" r:id="rId4"/>
    <p:sldId id="434" r:id="rId5"/>
    <p:sldId id="369" r:id="rId6"/>
    <p:sldId id="394" r:id="rId7"/>
    <p:sldId id="396" r:id="rId8"/>
    <p:sldId id="397" r:id="rId9"/>
    <p:sldId id="399" r:id="rId10"/>
    <p:sldId id="450" r:id="rId11"/>
    <p:sldId id="400" r:id="rId12"/>
    <p:sldId id="401" r:id="rId13"/>
    <p:sldId id="402" r:id="rId14"/>
    <p:sldId id="403" r:id="rId15"/>
    <p:sldId id="404" r:id="rId16"/>
    <p:sldId id="405" r:id="rId17"/>
    <p:sldId id="406" r:id="rId18"/>
    <p:sldId id="408" r:id="rId19"/>
    <p:sldId id="409" r:id="rId20"/>
    <p:sldId id="410" r:id="rId21"/>
    <p:sldId id="411" r:id="rId22"/>
    <p:sldId id="412" r:id="rId23"/>
    <p:sldId id="416" r:id="rId24"/>
    <p:sldId id="417" r:id="rId25"/>
    <p:sldId id="418" r:id="rId26"/>
    <p:sldId id="422" r:id="rId27"/>
    <p:sldId id="423" r:id="rId28"/>
    <p:sldId id="424" r:id="rId29"/>
    <p:sldId id="457" r:id="rId30"/>
    <p:sldId id="456" r:id="rId31"/>
    <p:sldId id="425" r:id="rId32"/>
    <p:sldId id="426" r:id="rId33"/>
    <p:sldId id="427" r:id="rId34"/>
    <p:sldId id="431" r:id="rId35"/>
    <p:sldId id="458" r:id="rId36"/>
    <p:sldId id="448" r:id="rId37"/>
    <p:sldId id="449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C2F1BD-6951-BB4E-999E-1A3C896B33A1}">
          <p14:sldIdLst>
            <p14:sldId id="256"/>
            <p14:sldId id="455"/>
            <p14:sldId id="363"/>
            <p14:sldId id="434"/>
            <p14:sldId id="369"/>
            <p14:sldId id="394"/>
            <p14:sldId id="396"/>
            <p14:sldId id="397"/>
            <p14:sldId id="399"/>
            <p14:sldId id="450"/>
            <p14:sldId id="400"/>
            <p14:sldId id="401"/>
            <p14:sldId id="402"/>
            <p14:sldId id="403"/>
            <p14:sldId id="404"/>
            <p14:sldId id="405"/>
            <p14:sldId id="406"/>
            <p14:sldId id="408"/>
            <p14:sldId id="409"/>
            <p14:sldId id="410"/>
            <p14:sldId id="411"/>
            <p14:sldId id="412"/>
            <p14:sldId id="416"/>
            <p14:sldId id="417"/>
            <p14:sldId id="418"/>
            <p14:sldId id="422"/>
            <p14:sldId id="423"/>
            <p14:sldId id="424"/>
            <p14:sldId id="457"/>
            <p14:sldId id="456"/>
            <p14:sldId id="425"/>
            <p14:sldId id="426"/>
            <p14:sldId id="427"/>
            <p14:sldId id="431"/>
            <p14:sldId id="458"/>
            <p14:sldId id="448"/>
            <p14:sldId id="449"/>
          </p14:sldIdLst>
        </p14:section>
        <p14:section name="Untitled Section" id="{E95DD4B7-C620-3B47-BD4C-68460915B0C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a-Maria Piso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117E"/>
    <a:srgbClr val="4D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1" autoAdjust="0"/>
    <p:restoredTop sz="94958" autoAdjust="0"/>
  </p:normalViewPr>
  <p:slideViewPr>
    <p:cSldViewPr snapToGrid="0" snapToObjects="1">
      <p:cViewPr>
        <p:scale>
          <a:sx n="100" d="100"/>
          <a:sy n="100" d="100"/>
        </p:scale>
        <p:origin x="1104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commentAuthors" Target="commentAuthors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7B48D-A559-6F41-A85D-9198382D8E74}" type="datetime1">
              <a:rPr lang="en-US" smtClean="0"/>
              <a:t>6/2/17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F503E-FB01-774D-B215-308DA8CA0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88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269D8-8511-224D-9EC2-608B032B74D9}" type="datetime1">
              <a:rPr lang="en-US" smtClean="0"/>
              <a:t>6/2/17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B4712D-D2CB-8747-9EC4-89869EAAB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971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43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1)</a:t>
            </a:r>
            <a:r>
              <a:rPr lang="en-US" baseline="0" dirty="0" smtClean="0"/>
              <a:t> Focus on NH3 abundance, even with max NH3 still have enhanced N/O; block out bottom 2 panels first to talk about N/O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4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Outline diffusion and chemistry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564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Write all authors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39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Separate in</a:t>
            </a:r>
            <a:r>
              <a:rPr lang="en-US" baseline="0" dirty="0" smtClean="0"/>
              <a:t> two slides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Mention NH3 most abundant nitrogen carrier, bot low percentage of total N abundance =&gt; the rest in N2</a:t>
            </a:r>
          </a:p>
          <a:p>
            <a:r>
              <a:rPr lang="en-US" baseline="0" dirty="0" smtClean="0"/>
              <a:t>Ice spectra or table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Show desorption curves from Edith’s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34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Cite </a:t>
            </a:r>
            <a:r>
              <a:rPr lang="en-US" dirty="0" err="1" smtClean="0"/>
              <a:t>TWHya</a:t>
            </a:r>
            <a:r>
              <a:rPr lang="en-US" dirty="0" smtClean="0"/>
              <a:t>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90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Picture of e.g. Jupiter and discuss why gas giants are important, and why we preferentially look at giant planets atmospheric spectra; there are also more problematic to 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6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the green </a:t>
            </a:r>
            <a:r>
              <a:rPr lang="en-US" dirty="0" err="1" smtClean="0"/>
              <a:t>TWHya</a:t>
            </a:r>
            <a:r>
              <a:rPr lang="en-US" dirty="0" smtClean="0"/>
              <a:t> figure instead.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24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 the while and make the</a:t>
            </a:r>
            <a:r>
              <a:rPr lang="en-US" baseline="0" dirty="0" smtClean="0"/>
              <a:t> figure </a:t>
            </a:r>
            <a:r>
              <a:rPr lang="en-US" dirty="0" smtClean="0"/>
              <a:t>bigger.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86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a slide before this with model predictions. </a:t>
            </a:r>
            <a:r>
              <a:rPr lang="en-US" dirty="0" err="1" smtClean="0"/>
              <a:t>Arxiv</a:t>
            </a:r>
            <a:r>
              <a:rPr lang="en-US" dirty="0" smtClean="0"/>
              <a:t> paper by </a:t>
            </a:r>
            <a:r>
              <a:rPr lang="en-US" dirty="0" err="1" smtClean="0"/>
              <a:t>katherine</a:t>
            </a:r>
            <a:r>
              <a:rPr lang="en-US" dirty="0" smtClean="0"/>
              <a:t> lodders.2009 figure 1.8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6/2/17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861" y="540975"/>
            <a:ext cx="8201563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The Role of Ice Compositions and Disk Dynamics for Snowlines and C/N/O Ratios in Active Disks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78805" y="4636651"/>
            <a:ext cx="7094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Inner Solar Systems: June 5</a:t>
            </a:r>
            <a:r>
              <a:rPr lang="en-US" sz="2200" baseline="30000" dirty="0" smtClean="0"/>
              <a:t>th</a:t>
            </a:r>
            <a:r>
              <a:rPr lang="en-US" sz="2200" dirty="0" smtClean="0"/>
              <a:t>, 2017</a:t>
            </a:r>
            <a:endParaRPr lang="en-US" sz="2200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35165" y="2774169"/>
            <a:ext cx="8908835" cy="1476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00" u="sng" dirty="0" smtClean="0"/>
              <a:t>Ana-Maria </a:t>
            </a:r>
            <a:r>
              <a:rPr lang="en-US" sz="3400" u="sng" dirty="0" smtClean="0"/>
              <a:t>Piso</a:t>
            </a:r>
            <a:r>
              <a:rPr lang="en-US" sz="3400" u="sng" baseline="30000" dirty="0" smtClean="0"/>
              <a:t>1,2</a:t>
            </a:r>
            <a:r>
              <a:rPr lang="en-US" sz="3400" u="sng" dirty="0" smtClean="0"/>
              <a:t> </a:t>
            </a:r>
            <a:endParaRPr lang="en-US" sz="3400" u="sng" dirty="0" smtClean="0"/>
          </a:p>
          <a:p>
            <a:r>
              <a:rPr lang="en-US" sz="2600" dirty="0" smtClean="0"/>
              <a:t>Karin Öberg</a:t>
            </a:r>
            <a:r>
              <a:rPr lang="en-US" sz="2600" baseline="30000" dirty="0"/>
              <a:t>2</a:t>
            </a:r>
            <a:r>
              <a:rPr lang="en-US" sz="2600" dirty="0" smtClean="0"/>
              <a:t>, Ruth </a:t>
            </a:r>
            <a:r>
              <a:rPr lang="en-US" sz="2600" dirty="0" smtClean="0"/>
              <a:t>Murray-Clay</a:t>
            </a:r>
            <a:r>
              <a:rPr lang="en-US" sz="2600" baseline="30000" dirty="0" smtClean="0"/>
              <a:t>3</a:t>
            </a:r>
            <a:r>
              <a:rPr lang="en-US" sz="2600" dirty="0" smtClean="0"/>
              <a:t>, </a:t>
            </a:r>
            <a:r>
              <a:rPr lang="en-US" sz="2600" dirty="0" err="1" smtClean="0"/>
              <a:t>Til</a:t>
            </a:r>
            <a:r>
              <a:rPr lang="en-US" sz="2600" dirty="0" smtClean="0"/>
              <a:t> </a:t>
            </a:r>
            <a:r>
              <a:rPr lang="en-US" sz="2600" dirty="0" smtClean="0"/>
              <a:t>Birnstiel</a:t>
            </a:r>
            <a:r>
              <a:rPr lang="en-US" sz="2600" baseline="30000" dirty="0" smtClean="0"/>
              <a:t>2,5</a:t>
            </a:r>
            <a:r>
              <a:rPr lang="en-US" sz="2600" dirty="0" smtClean="0"/>
              <a:t>, Jamila Pegues</a:t>
            </a:r>
            <a:r>
              <a:rPr lang="en-US" sz="2600" baseline="30000" dirty="0" smtClean="0"/>
              <a:t>2</a:t>
            </a:r>
            <a:endParaRPr lang="en-US" sz="2600" dirty="0" smtClean="0"/>
          </a:p>
          <a:p>
            <a:endParaRPr lang="en-US" sz="3000" u="sng" dirty="0" smtClean="0"/>
          </a:p>
          <a:p>
            <a:endParaRPr lang="en-US" sz="30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809222" y="5362251"/>
            <a:ext cx="576072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aseline="30000" dirty="0" smtClean="0"/>
              <a:t>1</a:t>
            </a:r>
            <a:r>
              <a:rPr lang="en-US" dirty="0" smtClean="0"/>
              <a:t>UCLA, Earth, Planetary, and Space Sciences Department</a:t>
            </a:r>
          </a:p>
          <a:p>
            <a:pPr algn="ctr"/>
            <a:r>
              <a:rPr lang="en-US" baseline="30000" dirty="0" smtClean="0"/>
              <a:t>2</a:t>
            </a:r>
            <a:r>
              <a:rPr lang="en-US" dirty="0" smtClean="0"/>
              <a:t>Harvard-Smithsonian </a:t>
            </a:r>
            <a:r>
              <a:rPr lang="en-US" dirty="0"/>
              <a:t>Center for </a:t>
            </a:r>
            <a:r>
              <a:rPr lang="en-US" dirty="0" smtClean="0"/>
              <a:t>Astrophysics</a:t>
            </a:r>
          </a:p>
          <a:p>
            <a:pPr algn="ctr"/>
            <a:r>
              <a:rPr lang="en-US" baseline="30000" dirty="0"/>
              <a:t>3</a:t>
            </a:r>
            <a:r>
              <a:rPr lang="en-US" dirty="0" smtClean="0"/>
              <a:t>University of California Santa Barbara</a:t>
            </a:r>
          </a:p>
          <a:p>
            <a:pPr algn="ctr"/>
            <a:r>
              <a:rPr lang="en-US" baseline="30000" dirty="0"/>
              <a:t>4</a:t>
            </a:r>
            <a:r>
              <a:rPr lang="en-US" dirty="0" smtClean="0"/>
              <a:t>Steward Observatory, University of Arizona</a:t>
            </a:r>
          </a:p>
          <a:p>
            <a:pPr algn="ctr"/>
            <a:r>
              <a:rPr lang="en-US" baseline="30000" dirty="0"/>
              <a:t>5</a:t>
            </a:r>
            <a:r>
              <a:rPr lang="en-US" dirty="0" smtClean="0"/>
              <a:t>MPIA</a:t>
            </a:r>
            <a:r>
              <a:rPr lang="en-US" dirty="0"/>
              <a:t>, Heidelberg</a:t>
            </a:r>
            <a:endParaRPr lang="en-US" baseline="30000" dirty="0"/>
          </a:p>
          <a:p>
            <a:pPr algn="ctr"/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83842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34"/>
    </mc:Choice>
    <mc:Fallback xmlns="">
      <p:transition xmlns:p14="http://schemas.microsoft.com/office/powerpoint/2010/main" spd="slow" advTm="7953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NO_and_snowlines_sing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" y="1663701"/>
            <a:ext cx="9020913" cy="40645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volatile snowlines in disks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16706" y="5365835"/>
            <a:ext cx="3344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Adapted from 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65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45303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C/O ratio </a:t>
            </a:r>
            <a:r>
              <a:rPr lang="en-US" sz="3400" dirty="0" smtClean="0"/>
              <a:t>is an important signature of </a:t>
            </a:r>
            <a:r>
              <a:rPr lang="en-US" sz="3400" dirty="0" smtClean="0">
                <a:solidFill>
                  <a:srgbClr val="FFFF00"/>
                </a:solidFill>
              </a:rPr>
              <a:t>atmospheric chemistry </a:t>
            </a: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2" name="Picture 1" descr="CO_abundan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3" y="1361688"/>
            <a:ext cx="7295445" cy="52597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96661" y="6297247"/>
            <a:ext cx="1533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Molliere+15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4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520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Some giant planets </a:t>
            </a:r>
            <a:r>
              <a:rPr lang="en-US" sz="3600" dirty="0">
                <a:solidFill>
                  <a:srgbClr val="FFFF00"/>
                </a:solidFill>
              </a:rPr>
              <a:t>may</a:t>
            </a:r>
            <a:r>
              <a:rPr lang="en-US" sz="3600" dirty="0"/>
              <a:t> have C/O ratios different from the stellar value of 0.54</a:t>
            </a:r>
            <a:br>
              <a:rPr lang="en-US" sz="3600" dirty="0"/>
            </a:b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07" y="1417638"/>
            <a:ext cx="7387593" cy="52001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36007" y="6308167"/>
            <a:ext cx="1596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Madhusudhan+11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56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84901main_jwst_bk2_H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21" y="649399"/>
            <a:ext cx="7068364" cy="56546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54257" y="5863425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nasa.gov</a:t>
            </a: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52785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FFFF00"/>
                </a:solidFill>
              </a:rPr>
              <a:t>WHY Different C/O Ratios?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0090"/>
            <a:ext cx="8404578" cy="2802466"/>
          </a:xfrm>
          <a:solidFill>
            <a:srgbClr val="FFFF00"/>
          </a:solidFill>
          <a:ln w="63500">
            <a:solidFill>
              <a:srgbClr val="3366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Possible explanation: main carriers of C and O, i.e. H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O, CO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 and CO, have different condensation temperatures =&gt; </a:t>
            </a:r>
            <a:r>
              <a:rPr lang="en-US" dirty="0">
                <a:solidFill>
                  <a:schemeClr val="bg1"/>
                </a:solidFill>
              </a:rPr>
              <a:t>variations in the abundances of C and O </a:t>
            </a:r>
            <a:r>
              <a:rPr lang="en-US" dirty="0" smtClean="0">
                <a:solidFill>
                  <a:schemeClr val="bg1"/>
                </a:solidFill>
              </a:rPr>
              <a:t>in solids </a:t>
            </a:r>
            <a:r>
              <a:rPr lang="en-US" dirty="0">
                <a:solidFill>
                  <a:schemeClr val="bg1"/>
                </a:solidFill>
              </a:rPr>
              <a:t>and gas between the snow lines of </a:t>
            </a:r>
            <a:r>
              <a:rPr lang="en-US" dirty="0" smtClean="0">
                <a:solidFill>
                  <a:schemeClr val="bg1"/>
                </a:solidFill>
              </a:rPr>
              <a:t>these volatiles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19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10776" y="6229556"/>
            <a:ext cx="149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After Oberg+11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749300"/>
            <a:ext cx="8636000" cy="5346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81011" y="5787021"/>
            <a:ext cx="2783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Oberg, Murray-Clay, Bergin (2011) 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6335059" y="3810000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230977" y="1947116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607161" y="2692351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26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40001"/>
            <a:ext cx="8475133" cy="2215444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Understand how radial drift, gas accretion and ice morphology affect snowline locations, and thus the C/O ratio in gas and dust throughout the disk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07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Radial drift of solids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6911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Gas moves at </a:t>
            </a:r>
            <a:r>
              <a:rPr lang="en-US" dirty="0" smtClean="0">
                <a:solidFill>
                  <a:srgbClr val="FFFF00"/>
                </a:solidFill>
              </a:rPr>
              <a:t>sub-</a:t>
            </a:r>
            <a:r>
              <a:rPr lang="en-US" dirty="0" err="1" smtClean="0">
                <a:solidFill>
                  <a:srgbClr val="FFFF00"/>
                </a:solidFill>
              </a:rPr>
              <a:t>Keplerian</a:t>
            </a:r>
            <a:r>
              <a:rPr lang="en-US" dirty="0" smtClean="0">
                <a:solidFill>
                  <a:srgbClr val="FFFF00"/>
                </a:solidFill>
              </a:rPr>
              <a:t> velocity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v</a:t>
            </a:r>
            <a:r>
              <a:rPr lang="en-US" baseline="-25000" dirty="0" err="1" smtClean="0"/>
              <a:t>gas</a:t>
            </a:r>
            <a:r>
              <a:rPr lang="en-US" dirty="0" smtClean="0"/>
              <a:t> ~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K</a:t>
            </a:r>
            <a:r>
              <a:rPr lang="en-US" dirty="0" smtClean="0"/>
              <a:t> (1-c</a:t>
            </a:r>
            <a:r>
              <a:rPr lang="en-US" baseline="-25000" dirty="0" smtClean="0"/>
              <a:t>s</a:t>
            </a:r>
            <a:r>
              <a:rPr lang="en-US" baseline="30000" dirty="0" smtClean="0"/>
              <a:t>2</a:t>
            </a:r>
            <a:r>
              <a:rPr lang="en-US" dirty="0" smtClean="0"/>
              <a:t> / v</a:t>
            </a:r>
            <a:r>
              <a:rPr lang="en-US" baseline="-25000" dirty="0" smtClean="0"/>
              <a:t>k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Small particles </a:t>
            </a:r>
            <a:r>
              <a:rPr lang="en-US" dirty="0" smtClean="0"/>
              <a:t>(~micron size) move with the gas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Large particles </a:t>
            </a:r>
            <a:r>
              <a:rPr lang="en-US" dirty="0" smtClean="0"/>
              <a:t>(~km size) are unaffected by gas drag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“Intermediate sized” particles </a:t>
            </a:r>
            <a:r>
              <a:rPr lang="en-US" dirty="0" smtClean="0"/>
              <a:t>(~cm-m size) experience a headwind and </a:t>
            </a:r>
            <a:r>
              <a:rPr lang="en-US" dirty="0" smtClean="0">
                <a:solidFill>
                  <a:srgbClr val="FFFF00"/>
                </a:solidFill>
              </a:rPr>
              <a:t>drift towards the star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1842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rift_timescales_betaS1_gas_acc_new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400" y="1625080"/>
            <a:ext cx="6725572" cy="5044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Timescales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rgbClr val="FFFF00"/>
                </a:solidFill>
              </a:rPr>
              <a:t>desorption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FFFF00"/>
                </a:solidFill>
              </a:rPr>
              <a:t>gas accretion </a:t>
            </a:r>
            <a:r>
              <a:rPr lang="en-US" dirty="0" smtClean="0"/>
              <a:t>ARE comparable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81632" y="636456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83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_O_ratio_passive_active_disk_many_colorbar_complete_new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45" y="1163638"/>
            <a:ext cx="5446888" cy="5446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We determined </a:t>
            </a:r>
            <a:r>
              <a:rPr lang="en-US" sz="3600" dirty="0" smtClean="0">
                <a:solidFill>
                  <a:srgbClr val="FFFF00"/>
                </a:solidFill>
              </a:rPr>
              <a:t>upper limits </a:t>
            </a:r>
            <a:r>
              <a:rPr lang="en-US" sz="3600" dirty="0" smtClean="0"/>
              <a:t>for the </a:t>
            </a:r>
            <a:r>
              <a:rPr lang="en-US" sz="3600" dirty="0" smtClean="0">
                <a:solidFill>
                  <a:srgbClr val="FFFF00"/>
                </a:solidFill>
              </a:rPr>
              <a:t>C/O ratio</a:t>
            </a:r>
            <a:r>
              <a:rPr lang="en-US" sz="3600" dirty="0" smtClean="0"/>
              <a:t> across the disk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4281688" y="63105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04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</a:t>
            </a:r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800" dirty="0" smtClean="0">
              <a:solidFill>
                <a:srgbClr val="FFFF00"/>
              </a:solidFill>
            </a:endParaRPr>
          </a:p>
          <a:p>
            <a:pPr marL="0" indent="0" algn="ctr">
              <a:buNone/>
            </a:pPr>
            <a:r>
              <a:rPr lang="en-US" sz="4400" dirty="0" smtClean="0">
                <a:solidFill>
                  <a:srgbClr val="FFFF00"/>
                </a:solidFill>
              </a:rPr>
              <a:t>What composition </a:t>
            </a:r>
            <a:r>
              <a:rPr lang="en-US" sz="4400" dirty="0" smtClean="0">
                <a:solidFill>
                  <a:srgbClr val="FFFF00"/>
                </a:solidFill>
              </a:rPr>
              <a:t>will </a:t>
            </a:r>
            <a:r>
              <a:rPr lang="en-US" sz="4400" dirty="0">
                <a:solidFill>
                  <a:srgbClr val="FFFF00"/>
                </a:solidFill>
              </a:rPr>
              <a:t>a</a:t>
            </a:r>
            <a:r>
              <a:rPr lang="en-US" sz="4400" dirty="0" smtClean="0">
                <a:solidFill>
                  <a:srgbClr val="FFFF00"/>
                </a:solidFill>
              </a:rPr>
              <a:t> </a:t>
            </a:r>
            <a:r>
              <a:rPr lang="en-US" sz="4400" dirty="0" smtClean="0">
                <a:solidFill>
                  <a:srgbClr val="FFFF00"/>
                </a:solidFill>
              </a:rPr>
              <a:t>formed giant </a:t>
            </a:r>
            <a:r>
              <a:rPr lang="en-US" sz="4400" dirty="0" smtClean="0">
                <a:solidFill>
                  <a:srgbClr val="FFFF00"/>
                </a:solidFill>
              </a:rPr>
              <a:t>planet </a:t>
            </a:r>
            <a:r>
              <a:rPr lang="en-US" sz="4400" dirty="0" smtClean="0">
                <a:solidFill>
                  <a:srgbClr val="FFFF00"/>
                </a:solidFill>
              </a:rPr>
              <a:t>have obtained?</a:t>
            </a:r>
            <a:endParaRPr lang="en-US" sz="4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41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>
                <a:solidFill>
                  <a:srgbClr val="FFFF00"/>
                </a:solidFill>
              </a:rPr>
              <a:t>CO</a:t>
            </a:r>
            <a:r>
              <a:rPr lang="en-US" sz="2400" dirty="0"/>
              <a:t> </a:t>
            </a:r>
            <a:r>
              <a:rPr lang="en-US" sz="2400" dirty="0" smtClean="0"/>
              <a:t>varies </a:t>
            </a:r>
            <a:r>
              <a:rPr lang="en-US" sz="2400" dirty="0"/>
              <a:t>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whether CO </a:t>
            </a:r>
            <a:r>
              <a:rPr lang="en-US" sz="2400" dirty="0" smtClean="0"/>
              <a:t>is </a:t>
            </a:r>
            <a:r>
              <a:rPr lang="en-US" sz="2400" dirty="0" smtClean="0">
                <a:solidFill>
                  <a:srgbClr val="FFFF00"/>
                </a:solidFill>
              </a:rPr>
              <a:t>pure</a:t>
            </a:r>
            <a:r>
              <a:rPr lang="en-US" sz="2400" dirty="0" smtClean="0"/>
              <a:t>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pic>
        <p:nvPicPr>
          <p:cNvPr id="4" name="Picture 3" descr="figure_1_ana (1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391" y="1039358"/>
            <a:ext cx="4488909" cy="56111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43381" y="6342718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Adapted from Fayolle+16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05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14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0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91643" y="2816281"/>
            <a:ext cx="2306850" cy="57472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00071" y="2816281"/>
            <a:ext cx="1998422" cy="6580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3230563" y="2816281"/>
            <a:ext cx="2967931" cy="217243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623469" y="2816281"/>
            <a:ext cx="2575025" cy="2247844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8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91643" y="2816281"/>
            <a:ext cx="2306850" cy="57472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00071" y="2816281"/>
            <a:ext cx="1998422" cy="6580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3975122" y="3474357"/>
            <a:ext cx="2274213" cy="36486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343891" y="3839223"/>
            <a:ext cx="2905443" cy="139447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2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4204306" y="3314358"/>
            <a:ext cx="2554077" cy="157140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204323" y="4885765"/>
            <a:ext cx="3554058" cy="31817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65731" y="4562599"/>
            <a:ext cx="222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CO</a:t>
            </a:r>
            <a:r>
              <a:rPr lang="en-US" sz="2400" dirty="0" smtClean="0"/>
              <a:t> snowlines span </a:t>
            </a:r>
            <a:r>
              <a:rPr lang="en-US" sz="2400" dirty="0">
                <a:solidFill>
                  <a:srgbClr val="FFFF00"/>
                </a:solidFill>
              </a:rPr>
              <a:t>9</a:t>
            </a:r>
            <a:r>
              <a:rPr lang="en-US" sz="2400" dirty="0" smtClean="0">
                <a:solidFill>
                  <a:srgbClr val="FFFF00"/>
                </a:solidFill>
              </a:rPr>
              <a:t>-61 AU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68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5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00"/>
                </a:solidFill>
              </a:rPr>
              <a:t>N/O </a:t>
            </a:r>
            <a:r>
              <a:rPr lang="en-US" sz="3000" dirty="0" smtClean="0"/>
              <a:t>ratios in </a:t>
            </a:r>
            <a:r>
              <a:rPr lang="en-US" sz="3000" dirty="0" smtClean="0">
                <a:solidFill>
                  <a:srgbClr val="FFFF00"/>
                </a:solidFill>
              </a:rPr>
              <a:t>static disks: </a:t>
            </a:r>
            <a:r>
              <a:rPr lang="en-US" sz="3000" dirty="0" smtClean="0">
                <a:solidFill>
                  <a:srgbClr val="FFFFFF"/>
                </a:solidFill>
              </a:rPr>
              <a:t>highly</a:t>
            </a:r>
            <a:r>
              <a:rPr lang="en-US" sz="3000" dirty="0" smtClean="0">
                <a:solidFill>
                  <a:srgbClr val="FFFF00"/>
                </a:solidFill>
              </a:rPr>
              <a:t> enhanced gas N/O </a:t>
            </a:r>
            <a:r>
              <a:rPr lang="en-US" sz="3000" dirty="0" smtClean="0">
                <a:solidFill>
                  <a:srgbClr val="FFFFFF"/>
                </a:solidFill>
              </a:rPr>
              <a:t>compared to the </a:t>
            </a:r>
            <a:r>
              <a:rPr lang="en-US" sz="3000" dirty="0" smtClean="0">
                <a:solidFill>
                  <a:srgbClr val="FFFF00"/>
                </a:solidFill>
              </a:rPr>
              <a:t>average value </a:t>
            </a:r>
            <a:endParaRPr lang="en-US" sz="3000" dirty="0"/>
          </a:p>
        </p:txBody>
      </p:sp>
      <p:pic>
        <p:nvPicPr>
          <p:cNvPr id="4" name="Picture 3" descr="N_O_rati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247" y="1134838"/>
            <a:ext cx="3701733" cy="55525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66674" y="6401470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38400" y="1174458"/>
            <a:ext cx="3340800" cy="172714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1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N_O_water_ice_man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8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N</a:t>
            </a:r>
            <a:r>
              <a:rPr lang="en-US" sz="3000" baseline="-25000" dirty="0" smtClean="0">
                <a:solidFill>
                  <a:srgbClr val="FFFF00"/>
                </a:solidFill>
              </a:rPr>
              <a:t>2</a:t>
            </a:r>
            <a:r>
              <a:rPr lang="en-US" sz="3000" dirty="0" smtClean="0"/>
              <a:t> snowline locations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4028476" y="6442499"/>
            <a:ext cx="2346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65731" y="3292527"/>
            <a:ext cx="222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N</a:t>
            </a:r>
            <a:r>
              <a:rPr lang="en-US" sz="2400" baseline="-25000" dirty="0" smtClean="0">
                <a:solidFill>
                  <a:srgbClr val="FFFF00"/>
                </a:solidFill>
              </a:rPr>
              <a:t>2</a:t>
            </a:r>
            <a:r>
              <a:rPr lang="en-US" sz="2400" dirty="0" smtClean="0"/>
              <a:t> snowlines span </a:t>
            </a:r>
            <a:r>
              <a:rPr lang="en-US" sz="2400" dirty="0" smtClean="0">
                <a:solidFill>
                  <a:srgbClr val="FFFF00"/>
                </a:solidFill>
              </a:rPr>
              <a:t>11-79 AU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080674" y="1806490"/>
            <a:ext cx="65310" cy="107036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71291" y="1334716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002003" y="1806490"/>
            <a:ext cx="65308" cy="7425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975122" y="1671715"/>
            <a:ext cx="81407" cy="42752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214090" y="1681430"/>
            <a:ext cx="244220" cy="159840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743941" y="1335197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98491" y="13089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</a:t>
            </a:r>
            <a:r>
              <a:rPr lang="en-US" baseline="-25000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08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02752"/>
            <a:ext cx="8229600" cy="542341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Takeaway point </a:t>
            </a:r>
            <a:r>
              <a:rPr lang="en-US" dirty="0" smtClean="0"/>
              <a:t>1: </a:t>
            </a:r>
            <a:r>
              <a:rPr lang="en-US" dirty="0">
                <a:solidFill>
                  <a:srgbClr val="FFFFFF"/>
                </a:solidFill>
              </a:rPr>
              <a:t>Gas phase </a:t>
            </a:r>
            <a:r>
              <a:rPr lang="en-US" dirty="0">
                <a:solidFill>
                  <a:srgbClr val="FFFF00"/>
                </a:solidFill>
              </a:rPr>
              <a:t>N/O ratios </a:t>
            </a:r>
            <a:r>
              <a:rPr lang="en-US" dirty="0">
                <a:solidFill>
                  <a:srgbClr val="FFFFFF"/>
                </a:solidFill>
              </a:rPr>
              <a:t>are </a:t>
            </a:r>
            <a:r>
              <a:rPr lang="en-US" dirty="0">
                <a:solidFill>
                  <a:srgbClr val="FFFF00"/>
                </a:solidFill>
              </a:rPr>
              <a:t>highly enhanced</a:t>
            </a:r>
            <a:r>
              <a:rPr lang="en-US" dirty="0">
                <a:solidFill>
                  <a:srgbClr val="FFFFFF"/>
                </a:solidFill>
              </a:rPr>
              <a:t> throughout most of the disk compared to the average value, and </a:t>
            </a:r>
            <a:r>
              <a:rPr lang="en-US" dirty="0">
                <a:solidFill>
                  <a:srgbClr val="FFFF00"/>
                </a:solidFill>
              </a:rPr>
              <a:t>more enhanced than the C/O </a:t>
            </a:r>
            <a:r>
              <a:rPr lang="en-US" dirty="0" smtClean="0">
                <a:solidFill>
                  <a:srgbClr val="FFFF00"/>
                </a:solidFill>
              </a:rPr>
              <a:t>ratio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Takeaway point </a:t>
            </a:r>
            <a:r>
              <a:rPr lang="en-US" dirty="0">
                <a:solidFill>
                  <a:srgbClr val="FFFFFF"/>
                </a:solidFill>
              </a:rPr>
              <a:t>2</a:t>
            </a:r>
            <a:r>
              <a:rPr lang="en-US" dirty="0" smtClean="0">
                <a:solidFill>
                  <a:srgbClr val="FFFFFF"/>
                </a:solidFill>
              </a:rPr>
              <a:t>: </a:t>
            </a:r>
            <a:r>
              <a:rPr lang="en-US" dirty="0">
                <a:solidFill>
                  <a:srgbClr val="FFFFFF"/>
                </a:solidFill>
              </a:rPr>
              <a:t>The locations of the </a:t>
            </a:r>
            <a:r>
              <a:rPr lang="en-US" dirty="0">
                <a:solidFill>
                  <a:srgbClr val="FFFF00"/>
                </a:solidFill>
              </a:rPr>
              <a:t>CO</a:t>
            </a:r>
            <a:r>
              <a:rPr lang="en-US" dirty="0">
                <a:solidFill>
                  <a:srgbClr val="FFFFFF"/>
                </a:solidFill>
              </a:rPr>
              <a:t> and </a:t>
            </a:r>
            <a:r>
              <a:rPr lang="en-US" dirty="0">
                <a:solidFill>
                  <a:srgbClr val="FFFF00"/>
                </a:solidFill>
              </a:rPr>
              <a:t>N</a:t>
            </a:r>
            <a:r>
              <a:rPr lang="en-US" baseline="-25000" dirty="0">
                <a:solidFill>
                  <a:srgbClr val="FFFF00"/>
                </a:solidFill>
              </a:rPr>
              <a:t>2</a:t>
            </a:r>
            <a:r>
              <a:rPr lang="en-US" dirty="0">
                <a:solidFill>
                  <a:srgbClr val="FFFF00"/>
                </a:solidFill>
              </a:rPr>
              <a:t> snowlines </a:t>
            </a:r>
            <a:r>
              <a:rPr lang="en-US" dirty="0">
                <a:solidFill>
                  <a:srgbClr val="FFFFFF"/>
                </a:solidFill>
              </a:rPr>
              <a:t>are </a:t>
            </a:r>
            <a:r>
              <a:rPr lang="en-US" dirty="0">
                <a:solidFill>
                  <a:srgbClr val="FFFF00"/>
                </a:solidFill>
              </a:rPr>
              <a:t>highly uncertain </a:t>
            </a:r>
            <a:r>
              <a:rPr lang="en-US" dirty="0">
                <a:solidFill>
                  <a:srgbClr val="FFFFFF"/>
                </a:solidFill>
              </a:rPr>
              <a:t>and </a:t>
            </a:r>
            <a:r>
              <a:rPr lang="en-US" dirty="0">
                <a:solidFill>
                  <a:srgbClr val="FFFF00"/>
                </a:solidFill>
              </a:rPr>
              <a:t>can span several tens of AU</a:t>
            </a:r>
            <a:r>
              <a:rPr lang="en-US" dirty="0">
                <a:solidFill>
                  <a:srgbClr val="FFFFFF"/>
                </a:solidFill>
              </a:rPr>
              <a:t> due to disk dynamics and ice </a:t>
            </a:r>
            <a:r>
              <a:rPr lang="en-US" dirty="0" smtClean="0">
                <a:solidFill>
                  <a:srgbClr val="FFFFFF"/>
                </a:solidFill>
              </a:rPr>
              <a:t>morphology =&gt; </a:t>
            </a:r>
            <a:r>
              <a:rPr lang="en-US" dirty="0" smtClean="0">
                <a:solidFill>
                  <a:srgbClr val="FFFF00"/>
                </a:solidFill>
              </a:rPr>
              <a:t>observations</a:t>
            </a:r>
            <a:r>
              <a:rPr lang="en-US" dirty="0" smtClean="0">
                <a:solidFill>
                  <a:srgbClr val="FFFFFF"/>
                </a:solidFill>
              </a:rPr>
              <a:t> are KEY</a:t>
            </a: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90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5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 Giants</a:t>
            </a:r>
            <a:endParaRPr lang="en-US" dirty="0"/>
          </a:p>
        </p:txBody>
      </p:sp>
      <p:pic>
        <p:nvPicPr>
          <p:cNvPr id="4" name="Picture 3" descr="JupiterThumbnail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50" y="1319604"/>
            <a:ext cx="8022534" cy="45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2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62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387" y="27020"/>
            <a:ext cx="8229600" cy="11430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NEXT STEPS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 descr="disk_semeno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1016834"/>
            <a:ext cx="8972172" cy="51548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4075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2110" y="123488"/>
            <a:ext cx="6209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Additional </a:t>
            </a:r>
            <a:r>
              <a:rPr lang="en-US" sz="3000" dirty="0" smtClean="0">
                <a:solidFill>
                  <a:srgbClr val="FFFF00"/>
                </a:solidFill>
              </a:rPr>
              <a:t>chemical</a:t>
            </a:r>
            <a:r>
              <a:rPr lang="en-US" sz="3000" dirty="0" smtClean="0"/>
              <a:t> and </a:t>
            </a:r>
            <a:r>
              <a:rPr lang="en-US" sz="3000" dirty="0" smtClean="0">
                <a:solidFill>
                  <a:srgbClr val="FFFF00"/>
                </a:solidFill>
              </a:rPr>
              <a:t>dynamical</a:t>
            </a:r>
            <a:r>
              <a:rPr lang="en-US" sz="3000" dirty="0" smtClean="0"/>
              <a:t> processes to be </a:t>
            </a:r>
            <a:r>
              <a:rPr lang="en-US" sz="3000" dirty="0" smtClean="0">
                <a:solidFill>
                  <a:srgbClr val="FFFF00"/>
                </a:solidFill>
              </a:rPr>
              <a:t>explored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79385" y="6469371"/>
            <a:ext cx="1106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Piso+15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Picture 2" descr="paper_tab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43" y="1186190"/>
            <a:ext cx="6829650" cy="52690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72753" y="192448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772753" y="229071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566516" y="1917350"/>
            <a:ext cx="379693" cy="325030"/>
            <a:chOff x="7566516" y="1917350"/>
            <a:chExt cx="379693" cy="325030"/>
          </a:xfrm>
          <a:effectLst/>
        </p:grpSpPr>
        <p:cxnSp>
          <p:nvCxnSpPr>
            <p:cNvPr id="8" name="Straight Connector 7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7566516" y="2290714"/>
            <a:ext cx="379693" cy="325030"/>
            <a:chOff x="7566516" y="1917350"/>
            <a:chExt cx="379693" cy="325030"/>
          </a:xfrm>
          <a:effectLst/>
        </p:grpSpPr>
        <p:cxnSp>
          <p:nvCxnSpPr>
            <p:cNvPr id="13" name="Straight Connector 12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851014" y="6161594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566516" y="4227323"/>
            <a:ext cx="379693" cy="325030"/>
            <a:chOff x="7566516" y="1917350"/>
            <a:chExt cx="379693" cy="325030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>
          <a:xfrm>
            <a:off x="1792110" y="3012724"/>
            <a:ext cx="5774406" cy="48635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792110" y="5712580"/>
            <a:ext cx="5774406" cy="48635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Chemistry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FF00"/>
                </a:solidFill>
              </a:rPr>
              <a:t>Dynamics</a:t>
            </a:r>
            <a:r>
              <a:rPr lang="en-US" dirty="0" smtClean="0"/>
              <a:t> need to be </a:t>
            </a:r>
            <a:r>
              <a:rPr lang="en-US" dirty="0" smtClean="0">
                <a:solidFill>
                  <a:srgbClr val="FFFF00"/>
                </a:solidFill>
              </a:rPr>
              <a:t>coupled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chemical_timesca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2200"/>
            <a:ext cx="9144000" cy="2123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64179" y="4187898"/>
            <a:ext cx="2473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Semenov &amp; </a:t>
            </a:r>
            <a:r>
              <a:rPr lang="en-US" sz="1400" dirty="0" err="1" smtClean="0">
                <a:solidFill>
                  <a:schemeClr val="bg1"/>
                </a:solidFill>
              </a:rPr>
              <a:t>Wiebe</a:t>
            </a:r>
            <a:r>
              <a:rPr lang="en-US" sz="1400" dirty="0" smtClean="0">
                <a:solidFill>
                  <a:schemeClr val="bg1"/>
                </a:solidFill>
              </a:rPr>
              <a:t> 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15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sz="3800" dirty="0" smtClean="0"/>
              <a:t>Where in the disk can giant planets form?</a:t>
            </a:r>
          </a:p>
          <a:p>
            <a:pPr marL="0" indent="0">
              <a:buNone/>
            </a:pPr>
            <a:r>
              <a:rPr lang="en-US" sz="3800" dirty="0" smtClean="0"/>
              <a:t>     </a:t>
            </a:r>
            <a:r>
              <a:rPr lang="en-US" dirty="0" smtClean="0">
                <a:solidFill>
                  <a:srgbClr val="FFFF00"/>
                </a:solidFill>
              </a:rPr>
              <a:t>Piso &amp; </a:t>
            </a:r>
            <a:r>
              <a:rPr lang="en-US" dirty="0" err="1" smtClean="0">
                <a:solidFill>
                  <a:srgbClr val="FFFF00"/>
                </a:solidFill>
              </a:rPr>
              <a:t>Youdin</a:t>
            </a:r>
            <a:r>
              <a:rPr lang="en-US" dirty="0" smtClean="0">
                <a:solidFill>
                  <a:srgbClr val="FFFF00"/>
                </a:solidFill>
              </a:rPr>
              <a:t> (2014)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smtClean="0">
                <a:solidFill>
                  <a:srgbClr val="FFFF00"/>
                </a:solidFill>
              </a:rPr>
              <a:t>     Piso, </a:t>
            </a:r>
            <a:r>
              <a:rPr lang="en-US" dirty="0" err="1" smtClean="0">
                <a:solidFill>
                  <a:srgbClr val="FFFF00"/>
                </a:solidFill>
              </a:rPr>
              <a:t>Youdin</a:t>
            </a:r>
            <a:r>
              <a:rPr lang="en-US" dirty="0" smtClean="0">
                <a:solidFill>
                  <a:srgbClr val="FFFF00"/>
                </a:solidFill>
              </a:rPr>
              <a:t>, &amp; Murray-Clay (2015)</a:t>
            </a:r>
            <a:endParaRPr lang="en-US" dirty="0">
              <a:solidFill>
                <a:srgbClr val="FFFF00"/>
              </a:solidFill>
            </a:endParaRPr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0" indent="0">
              <a:buNone/>
            </a:pPr>
            <a:r>
              <a:rPr lang="en-US" sz="3800" dirty="0" smtClean="0"/>
              <a:t>2. What compositions will the formed     giant planets have obtained?</a:t>
            </a:r>
            <a:endParaRPr lang="en-US" sz="3800" dirty="0"/>
          </a:p>
          <a:p>
            <a:pPr marL="0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     Piso, </a:t>
            </a:r>
            <a:r>
              <a:rPr lang="en-US" dirty="0" err="1" smtClean="0">
                <a:solidFill>
                  <a:srgbClr val="FFFF00"/>
                </a:solidFill>
              </a:rPr>
              <a:t>Öberg</a:t>
            </a:r>
            <a:r>
              <a:rPr lang="en-US" dirty="0" smtClean="0">
                <a:solidFill>
                  <a:srgbClr val="FFFF00"/>
                </a:solidFill>
              </a:rPr>
              <a:t>, </a:t>
            </a:r>
            <a:r>
              <a:rPr lang="en-US" dirty="0" err="1" smtClean="0">
                <a:solidFill>
                  <a:srgbClr val="FFFF00"/>
                </a:solidFill>
              </a:rPr>
              <a:t>Birnstiel</a:t>
            </a:r>
            <a:r>
              <a:rPr lang="en-US" dirty="0" smtClean="0">
                <a:solidFill>
                  <a:srgbClr val="FFFF00"/>
                </a:solidFill>
              </a:rPr>
              <a:t>, &amp; Murray-Clay </a:t>
            </a:r>
            <a:r>
              <a:rPr lang="en-US" dirty="0">
                <a:solidFill>
                  <a:srgbClr val="FFFF00"/>
                </a:solidFill>
              </a:rPr>
              <a:t>(</a:t>
            </a:r>
            <a:r>
              <a:rPr lang="en-US" dirty="0" smtClean="0">
                <a:solidFill>
                  <a:srgbClr val="FFFF00"/>
                </a:solidFill>
              </a:rPr>
              <a:t>2015)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    </a:t>
            </a:r>
            <a:r>
              <a:rPr lang="en-US" dirty="0" smtClean="0">
                <a:solidFill>
                  <a:srgbClr val="FFFF00"/>
                </a:solidFill>
              </a:rPr>
              <a:t>Piso, </a:t>
            </a:r>
            <a:r>
              <a:rPr lang="en-US" dirty="0" err="1" smtClean="0">
                <a:solidFill>
                  <a:srgbClr val="FFFF00"/>
                </a:solidFill>
              </a:rPr>
              <a:t>Pegues</a:t>
            </a:r>
            <a:r>
              <a:rPr lang="en-US" dirty="0">
                <a:solidFill>
                  <a:srgbClr val="FFFF00"/>
                </a:solidFill>
              </a:rPr>
              <a:t>, &amp; </a:t>
            </a:r>
            <a:r>
              <a:rPr lang="en-US" dirty="0" err="1">
                <a:solidFill>
                  <a:srgbClr val="FFFF00"/>
                </a:solidFill>
              </a:rPr>
              <a:t>Öberg</a:t>
            </a:r>
            <a:r>
              <a:rPr lang="en-US" dirty="0">
                <a:solidFill>
                  <a:srgbClr val="FFFF00"/>
                </a:solidFill>
              </a:rPr>
              <a:t> (</a:t>
            </a:r>
            <a:r>
              <a:rPr lang="en-US" dirty="0" smtClean="0">
                <a:solidFill>
                  <a:srgbClr val="FFFF00"/>
                </a:solidFill>
              </a:rPr>
              <a:t>2016)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24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622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Nitrogen</a:t>
            </a:r>
            <a:r>
              <a:rPr lang="en-US" sz="3400" dirty="0" smtClean="0"/>
              <a:t> is important!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6229"/>
            <a:ext cx="8229600" cy="2769544"/>
          </a:xfrm>
        </p:spPr>
        <p:txBody>
          <a:bodyPr>
            <a:normAutofit fontScale="92500"/>
          </a:bodyPr>
          <a:lstStyle/>
          <a:p>
            <a:r>
              <a:rPr lang="en-US" sz="2600" dirty="0" smtClean="0"/>
              <a:t>Add </a:t>
            </a:r>
            <a:r>
              <a:rPr lang="en-US" sz="2600" dirty="0" smtClean="0">
                <a:solidFill>
                  <a:srgbClr val="FFFF00"/>
                </a:solidFill>
              </a:rPr>
              <a:t>nitrogen-bearing molecules </a:t>
            </a:r>
            <a:r>
              <a:rPr lang="en-US" sz="2600" dirty="0" smtClean="0"/>
              <a:t>– nitrogen </a:t>
            </a:r>
            <a:r>
              <a:rPr lang="en-US" sz="2600" dirty="0" smtClean="0">
                <a:solidFill>
                  <a:srgbClr val="FFFF00"/>
                </a:solidFill>
              </a:rPr>
              <a:t>highly abundant </a:t>
            </a:r>
            <a:r>
              <a:rPr lang="en-US" sz="2600" dirty="0" smtClean="0"/>
              <a:t>in the Solar System and in disks and primarily found as </a:t>
            </a:r>
            <a:r>
              <a:rPr lang="en-US" sz="2600" dirty="0" smtClean="0">
                <a:solidFill>
                  <a:srgbClr val="FFFF00"/>
                </a:solidFill>
              </a:rPr>
              <a:t>N</a:t>
            </a:r>
            <a:r>
              <a:rPr lang="en-US" sz="2600" baseline="-25000" dirty="0" smtClean="0">
                <a:solidFill>
                  <a:srgbClr val="FFFF00"/>
                </a:solidFill>
              </a:rPr>
              <a:t>2</a:t>
            </a:r>
          </a:p>
          <a:p>
            <a:r>
              <a:rPr lang="en-US" sz="2600" dirty="0" smtClean="0"/>
              <a:t>Some N present in the form of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</a:p>
          <a:p>
            <a:pPr marL="0" indent="0">
              <a:buNone/>
            </a:pPr>
            <a:r>
              <a:rPr lang="en-US" sz="2600" dirty="0" smtClean="0"/>
              <a:t>	=&gt; Use the </a:t>
            </a:r>
            <a:r>
              <a:rPr lang="en-US" sz="2600" dirty="0" smtClean="0">
                <a:solidFill>
                  <a:srgbClr val="FFFF00"/>
                </a:solidFill>
              </a:rPr>
              <a:t>median</a:t>
            </a:r>
            <a:r>
              <a:rPr lang="en-US" sz="2600" dirty="0" smtClean="0"/>
              <a:t> and </a:t>
            </a:r>
            <a:r>
              <a:rPr lang="en-US" sz="2600" dirty="0" smtClean="0">
                <a:solidFill>
                  <a:srgbClr val="FFFF00"/>
                </a:solidFill>
              </a:rPr>
              <a:t>maximum</a:t>
            </a:r>
            <a:r>
              <a:rPr lang="en-US" sz="2600" dirty="0" smtClean="0"/>
              <a:t>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  <a:r>
              <a:rPr lang="en-US" sz="2600" dirty="0" smtClean="0"/>
              <a:t> abundances 	observed in </a:t>
            </a:r>
            <a:r>
              <a:rPr lang="en-US" sz="2600" dirty="0" err="1" smtClean="0">
                <a:solidFill>
                  <a:srgbClr val="FFFF00"/>
                </a:solidFill>
              </a:rPr>
              <a:t>protostellar</a:t>
            </a:r>
            <a:r>
              <a:rPr lang="en-US" sz="2600" dirty="0" smtClean="0">
                <a:solidFill>
                  <a:srgbClr val="FFFF00"/>
                </a:solidFill>
              </a:rPr>
              <a:t> cores </a:t>
            </a:r>
            <a:r>
              <a:rPr lang="en-US" sz="2600" dirty="0" smtClean="0"/>
              <a:t>from </a:t>
            </a:r>
            <a:r>
              <a:rPr lang="en-US" sz="2600" i="1" dirty="0" smtClean="0">
                <a:solidFill>
                  <a:srgbClr val="FFFF00"/>
                </a:solidFill>
              </a:rPr>
              <a:t>Spitzer</a:t>
            </a:r>
            <a:r>
              <a:rPr lang="en-US" sz="2600" dirty="0" smtClean="0">
                <a:solidFill>
                  <a:srgbClr val="FFFF00"/>
                </a:solidFill>
              </a:rPr>
              <a:t> c2d Legacy ice 	survey </a:t>
            </a:r>
            <a:r>
              <a:rPr lang="en-US" sz="2600" dirty="0" smtClean="0"/>
              <a:t>(Oberg et al. 2008, Oberg et al. 2011, etc.)</a:t>
            </a:r>
            <a:endParaRPr lang="en-US" sz="26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baseline="-25000" dirty="0" smtClean="0"/>
          </a:p>
          <a:p>
            <a:pPr lvl="1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189019" y="3566633"/>
            <a:ext cx="6796354" cy="3080274"/>
            <a:chOff x="0" y="-76621"/>
            <a:chExt cx="9144000" cy="4160102"/>
          </a:xfrm>
        </p:grpSpPr>
        <p:pic>
          <p:nvPicPr>
            <p:cNvPr id="9" name="Picture 8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769" b="58524"/>
            <a:stretch/>
          </p:blipFill>
          <p:spPr>
            <a:xfrm>
              <a:off x="0" y="-76621"/>
              <a:ext cx="9144000" cy="2981266"/>
            </a:xfrm>
            <a:prstGeom prst="rect">
              <a:avLst/>
            </a:prstGeom>
          </p:spPr>
        </p:pic>
        <p:pic>
          <p:nvPicPr>
            <p:cNvPr id="10" name="Picture 9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528"/>
            <a:stretch/>
          </p:blipFill>
          <p:spPr>
            <a:xfrm>
              <a:off x="0" y="2904645"/>
              <a:ext cx="9144000" cy="117883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121459" y="6351155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Mumma&amp;Charnley</a:t>
            </a:r>
            <a:r>
              <a:rPr lang="en-US" sz="1400" dirty="0" smtClean="0">
                <a:solidFill>
                  <a:schemeClr val="bg1"/>
                </a:solidFill>
              </a:rPr>
              <a:t>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98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5399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affects </a:t>
            </a:r>
            <a:r>
              <a:rPr lang="en-US" dirty="0" smtClean="0">
                <a:solidFill>
                  <a:srgbClr val="FFFF00"/>
                </a:solidFill>
              </a:rPr>
              <a:t>snowline location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Picture 5" descr="desorption_distance_passive_active_colorbar_test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888" y="889002"/>
            <a:ext cx="5418667" cy="58401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73592" y="64456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99077" y="1094606"/>
            <a:ext cx="3250272" cy="3258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740592" y="1128027"/>
            <a:ext cx="179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Irradiated disk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09635" y="1128027"/>
            <a:ext cx="179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Evolving disk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19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desorption distance </a:t>
            </a:r>
            <a:r>
              <a:rPr lang="en-US" dirty="0" smtClean="0"/>
              <a:t>for </a:t>
            </a:r>
            <a:r>
              <a:rPr lang="en-US" dirty="0" smtClean="0">
                <a:solidFill>
                  <a:srgbClr val="FFFF00"/>
                </a:solidFill>
              </a:rPr>
              <a:t>transition disks</a:t>
            </a:r>
            <a:r>
              <a:rPr lang="en-US" dirty="0" smtClean="0"/>
              <a:t> agrees with </a:t>
            </a:r>
            <a:r>
              <a:rPr lang="en-US" dirty="0" smtClean="0">
                <a:solidFill>
                  <a:srgbClr val="FFFF00"/>
                </a:solidFill>
              </a:rPr>
              <a:t>observations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desorption_distance_transition_disk_100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22" y="1761066"/>
            <a:ext cx="6033911" cy="452543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5144100" y="2297619"/>
            <a:ext cx="0" cy="3024675"/>
          </a:xfrm>
          <a:prstGeom prst="line">
            <a:avLst/>
          </a:prstGeom>
          <a:ln w="12700">
            <a:solidFill>
              <a:schemeClr val="bg1">
                <a:lumMod val="75000"/>
                <a:lumOff val="25000"/>
              </a:schemeClr>
            </a:solidFill>
            <a:prstDash val="sysDash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38416" y="601330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81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2667"/>
            <a:ext cx="8229600" cy="17234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composition of planets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determined by and tightly linked</a:t>
            </a:r>
            <a:r>
              <a:rPr lang="en-US" dirty="0" smtClean="0"/>
              <a:t> to the </a:t>
            </a:r>
            <a:r>
              <a:rPr lang="en-US" dirty="0" smtClean="0">
                <a:solidFill>
                  <a:srgbClr val="FFFF00"/>
                </a:solidFill>
              </a:rPr>
              <a:t>disk composition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Screen Shot 2015-09-22 at 5.3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4471"/>
            <a:ext cx="8296145" cy="216387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5050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 smtClean="0">
                <a:solidFill>
                  <a:srgbClr val="FFFF00"/>
                </a:solidFill>
              </a:rPr>
              <a:t>Disk Compositions </a:t>
            </a:r>
            <a:r>
              <a:rPr lang="en-US" sz="5000" dirty="0" smtClean="0"/>
              <a:t>Regulate</a:t>
            </a:r>
            <a:r>
              <a:rPr lang="en-US" sz="5000" dirty="0" smtClean="0">
                <a:solidFill>
                  <a:srgbClr val="FFFF00"/>
                </a:solidFill>
              </a:rPr>
              <a:t> Planet Compositions</a:t>
            </a:r>
            <a:endParaRPr lang="en-US" sz="5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1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of 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The </a:t>
            </a:r>
            <a:r>
              <a:rPr lang="en-US" dirty="0" smtClean="0">
                <a:solidFill>
                  <a:srgbClr val="FFFF00"/>
                </a:solidFill>
              </a:rPr>
              <a:t>effect of disk structure and composition at different radii on the eventual composition of giant planets (Piso et al. 2015b, Piso et al. 2016) 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5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09" y="1047477"/>
            <a:ext cx="8782563" cy="1336579"/>
          </a:xfrm>
        </p:spPr>
        <p:txBody>
          <a:bodyPr>
            <a:noAutofit/>
          </a:bodyPr>
          <a:lstStyle/>
          <a:p>
            <a:r>
              <a:rPr lang="en-US" sz="3300" dirty="0" smtClean="0">
                <a:solidFill>
                  <a:srgbClr val="FFFF00"/>
                </a:solidFill>
              </a:rPr>
              <a:t>Snowline Locations in </a:t>
            </a:r>
            <a:r>
              <a:rPr lang="en-US" sz="3300" dirty="0" err="1" smtClean="0">
                <a:solidFill>
                  <a:srgbClr val="FFFF00"/>
                </a:solidFill>
              </a:rPr>
              <a:t>Protoplanetary</a:t>
            </a:r>
            <a:r>
              <a:rPr lang="en-US" sz="3300" dirty="0" smtClean="0">
                <a:solidFill>
                  <a:srgbClr val="FFFF00"/>
                </a:solidFill>
              </a:rPr>
              <a:t> Disks and </a:t>
            </a:r>
            <a:br>
              <a:rPr lang="en-US" sz="3300" dirty="0" smtClean="0">
                <a:solidFill>
                  <a:srgbClr val="FFFF00"/>
                </a:solidFill>
              </a:rPr>
            </a:br>
            <a:r>
              <a:rPr lang="en-US" sz="3300" dirty="0" smtClean="0">
                <a:solidFill>
                  <a:srgbClr val="FFFF00"/>
                </a:solidFill>
              </a:rPr>
              <a:t>C/N/O ratios</a:t>
            </a:r>
            <a:endParaRPr lang="en-US" sz="3300" dirty="0">
              <a:solidFill>
                <a:srgbClr val="FFFF00"/>
              </a:solidFill>
            </a:endParaRPr>
          </a:p>
        </p:txBody>
      </p:sp>
      <p:pic>
        <p:nvPicPr>
          <p:cNvPr id="3" name="Picture 2" descr="2013_sciencealma_0009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609" y="2645489"/>
            <a:ext cx="3796140" cy="380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5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 smtClean="0">
                <a:solidFill>
                  <a:srgbClr val="FFFF00"/>
                </a:solidFill>
              </a:rPr>
              <a:t>BASIC IDEA</a:t>
            </a:r>
            <a:endParaRPr lang="en-US" sz="5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2308"/>
            <a:ext cx="8094133" cy="3818469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Understand the disk well enough to: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Predict what kind of planet compositions result from planet formation in different parts of the disk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Back-track the planet formation location based on the planet composition</a:t>
            </a:r>
          </a:p>
          <a:p>
            <a:pPr marL="0" indent="0" algn="ctr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08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8769"/>
            <a:ext cx="8229600" cy="1143000"/>
          </a:xfrm>
        </p:spPr>
        <p:txBody>
          <a:bodyPr/>
          <a:lstStyle/>
          <a:p>
            <a:r>
              <a:rPr lang="en-US" dirty="0" smtClean="0"/>
              <a:t>Disk structure is </a:t>
            </a:r>
            <a:r>
              <a:rPr lang="en-US" dirty="0" smtClean="0">
                <a:solidFill>
                  <a:srgbClr val="FFFF00"/>
                </a:solidFill>
              </a:rPr>
              <a:t>complex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  <p:pic>
        <p:nvPicPr>
          <p:cNvPr id="4" name="Picture 3" descr="disk_semeno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719614"/>
            <a:ext cx="8972172" cy="515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3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155222"/>
            <a:ext cx="9017000" cy="1693334"/>
          </a:xfrm>
        </p:spPr>
        <p:txBody>
          <a:bodyPr>
            <a:no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Snowlines</a:t>
            </a:r>
            <a:r>
              <a:rPr lang="en-US" sz="3400" dirty="0" smtClean="0"/>
              <a:t> of </a:t>
            </a:r>
            <a:r>
              <a:rPr lang="en-US" sz="3400" dirty="0" smtClean="0">
                <a:solidFill>
                  <a:srgbClr val="FFFF00"/>
                </a:solidFill>
              </a:rPr>
              <a:t>volatile molecules </a:t>
            </a:r>
            <a:r>
              <a:rPr lang="en-US" sz="3400" dirty="0" smtClean="0"/>
              <a:t>have been detected in disks</a:t>
            </a:r>
            <a:endParaRPr lang="en-US" sz="3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89" y="2408767"/>
            <a:ext cx="8753010" cy="35602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09119" y="5678004"/>
            <a:ext cx="93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Qi+13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04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52291</TotalTime>
  <Words>1130</Words>
  <Application>Microsoft Macintosh PowerPoint</Application>
  <PresentationFormat>On-screen Show (4:3)</PresentationFormat>
  <Paragraphs>167</Paragraphs>
  <Slides>37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Calibri</vt:lpstr>
      <vt:lpstr>Arial</vt:lpstr>
      <vt:lpstr> Black </vt:lpstr>
      <vt:lpstr>The Role of Ice Compositions and Disk Dynamics for Snowlines and C/N/O Ratios in Active Disks</vt:lpstr>
      <vt:lpstr>Fundamental Question</vt:lpstr>
      <vt:lpstr>Gas Giants</vt:lpstr>
      <vt:lpstr>PowerPoint Presentation</vt:lpstr>
      <vt:lpstr>Goal of this talk</vt:lpstr>
      <vt:lpstr>Snowline Locations in Protoplanetary Disks and  C/N/O ratios</vt:lpstr>
      <vt:lpstr>BASIC IDEA</vt:lpstr>
      <vt:lpstr>Disk structure is complex!</vt:lpstr>
      <vt:lpstr>Snowlines of volatile molecules have been detected in disks</vt:lpstr>
      <vt:lpstr>More volatile snowlines in disks</vt:lpstr>
      <vt:lpstr>C/O ratio is an important signature of atmospheric chemistry </vt:lpstr>
      <vt:lpstr>Some giant planets may have C/O ratios different from the stellar value of 0.54 </vt:lpstr>
      <vt:lpstr>PowerPoint Presentation</vt:lpstr>
      <vt:lpstr>WHY Different C/O Ratios?</vt:lpstr>
      <vt:lpstr>PowerPoint Presentation</vt:lpstr>
      <vt:lpstr>Understand how radial drift, gas accretion and ice morphology affect snowline locations, and thus the C/O ratio in gas and dust throughout the disk</vt:lpstr>
      <vt:lpstr>Radial drift of solids</vt:lpstr>
      <vt:lpstr>Timescales for desorption, radial drift and gas accretion ARE comparable</vt:lpstr>
      <vt:lpstr>We determined upper limits for the C/O ratio across the disk</vt:lpstr>
      <vt:lpstr>Ice Morphology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N/O ratios in static disks: highly enhanced gas N/O compared to the average value </vt:lpstr>
      <vt:lpstr>Disk dynamics and ice morphology may change the N2 snowline locations by a factor of 7!</vt:lpstr>
      <vt:lpstr>PowerPoint Presentation</vt:lpstr>
      <vt:lpstr>PowerPoint Presentation</vt:lpstr>
      <vt:lpstr>PowerPoint Presentation</vt:lpstr>
      <vt:lpstr>NEXT STEPS</vt:lpstr>
      <vt:lpstr>PowerPoint Presentation</vt:lpstr>
      <vt:lpstr>Chemistry and Dynamics need to be coupled</vt:lpstr>
      <vt:lpstr>Fundamental Questions</vt:lpstr>
      <vt:lpstr>Nitrogen is important!</vt:lpstr>
      <vt:lpstr>Radial drift affects snowline location</vt:lpstr>
      <vt:lpstr>The desorption distance for transition disks agrees with observations</vt:lpstr>
    </vt:vector>
  </TitlesOfParts>
  <Company>Harvard University</Company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Minimum Core Mass for Giant Planet Formation</dc:title>
  <dc:creator>Ana-Maria Piso</dc:creator>
  <cp:lastModifiedBy>Ana-Maria Piso</cp:lastModifiedBy>
  <cp:revision>592</cp:revision>
  <dcterms:created xsi:type="dcterms:W3CDTF">2013-05-20T23:08:21Z</dcterms:created>
  <dcterms:modified xsi:type="dcterms:W3CDTF">2017-06-05T04:08:13Z</dcterms:modified>
</cp:coreProperties>
</file>